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4" r:id="rId13"/>
    <p:sldId id="269" r:id="rId14"/>
    <p:sldId id="270" r:id="rId15"/>
    <p:sldId id="271" r:id="rId16"/>
    <p:sldId id="272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11/30/2019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Kiegyenlítő bérkülönbségek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Szabályozói beavatkozás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Foglalkozásbiztonság és egészségügyi előírások</a:t>
            </a:r>
          </a:p>
          <a:p>
            <a:pPr lvl="1"/>
            <a:r>
              <a:rPr lang="hu-HU" dirty="0" smtClean="0"/>
              <a:t>Biztonsági és egészségügyi normák</a:t>
            </a:r>
          </a:p>
          <a:p>
            <a:r>
              <a:rPr lang="hu-HU" dirty="0" smtClean="0"/>
              <a:t>Mi az ára a túl szigorú normatíváknak?</a:t>
            </a:r>
          </a:p>
          <a:p>
            <a:pPr lvl="1"/>
            <a:r>
              <a:rPr lang="hu-HU" dirty="0" smtClean="0"/>
              <a:t>A drága biztonság árát a vállalatok idővel áthárítják a dolgozókra különböző módokon</a:t>
            </a:r>
          </a:p>
          <a:p>
            <a:pPr lvl="2"/>
            <a:r>
              <a:rPr lang="hu-HU" dirty="0" smtClean="0"/>
              <a:t>Alacsonyabb bérnövekedés</a:t>
            </a:r>
          </a:p>
          <a:p>
            <a:pPr lvl="2"/>
            <a:r>
              <a:rPr lang="hu-HU" dirty="0" smtClean="0"/>
              <a:t>Szigorúbb üzemi körülmények</a:t>
            </a:r>
          </a:p>
          <a:p>
            <a:pPr lvl="2"/>
            <a:r>
              <a:rPr lang="hu-HU" dirty="0" smtClean="0"/>
              <a:t>Kevesebb kiegészítő járandóság</a:t>
            </a:r>
          </a:p>
          <a:p>
            <a:pPr lvl="2"/>
            <a:r>
              <a:rPr lang="hu-HU" dirty="0" smtClean="0"/>
              <a:t>Foglalkoztatás csökkentése</a:t>
            </a:r>
          </a:p>
          <a:p>
            <a:pPr lvl="1"/>
            <a:r>
              <a:rPr lang="hu-HU" dirty="0" smtClean="0"/>
              <a:t>Jó ez azoknak, akik kevésbé érzékenyek a kockázatra?</a:t>
            </a:r>
          </a:p>
          <a:p>
            <a:r>
              <a:rPr lang="hu-HU" dirty="0" smtClean="0"/>
              <a:t>Oppozíciós megfontolások</a:t>
            </a:r>
          </a:p>
          <a:p>
            <a:pPr lvl="1"/>
            <a:r>
              <a:rPr lang="hu-HU" dirty="0" smtClean="0"/>
              <a:t>Munkás nem méri fel jól a kockázatot, nem tud váltani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Szabályozói beavatkozás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szabályozás hasznosságot csökkent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1101" y="1531962"/>
            <a:ext cx="6745263" cy="46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Szabályozói beavatkozás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szabályozás hasznosságot csökkent</a:t>
            </a:r>
            <a:endParaRPr lang="hu-HU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0800" y="1533600"/>
            <a:ext cx="676875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Szabályozói beavatkozás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szabályozás hasznosságot növel</a:t>
            </a:r>
            <a:endParaRPr lang="hu-HU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8112" y="1484784"/>
            <a:ext cx="716428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Szabályozói beavatkozás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Sokszor nem elég a tájékoztatás</a:t>
            </a:r>
          </a:p>
          <a:p>
            <a:pPr lvl="1"/>
            <a:r>
              <a:rPr lang="hu-HU" dirty="0" smtClean="0"/>
              <a:t>Költség-Haszon elemzés -&gt; norma mértéke</a:t>
            </a:r>
          </a:p>
          <a:p>
            <a:pPr lvl="2"/>
            <a:r>
              <a:rPr lang="hu-HU" dirty="0"/>
              <a:t>Vajon a családtagok és egyéb érintettek preferenciái is érvényesülnek a realizálódott alkukban?</a:t>
            </a:r>
          </a:p>
          <a:p>
            <a:pPr lvl="1"/>
            <a:r>
              <a:rPr lang="hu-HU" dirty="0" smtClean="0"/>
              <a:t>Dolgozók nem értik meg, nem képesek új munkahelyet találni, (talán nem is tudják mi a legjobb nekik). Ilyenkor szabályozó segít, hogy helyesen döntsünk.</a:t>
            </a:r>
          </a:p>
          <a:p>
            <a:r>
              <a:rPr lang="hu-HU" dirty="0" smtClean="0"/>
              <a:t>Ha jól működik szabályozás nélkül a piac</a:t>
            </a:r>
          </a:p>
          <a:p>
            <a:pPr lvl="1"/>
            <a:r>
              <a:rPr lang="hu-HU" dirty="0" smtClean="0"/>
              <a:t>Nem szükséges szabályozás, sőt …</a:t>
            </a:r>
          </a:p>
          <a:p>
            <a:pPr lvl="1"/>
            <a:r>
              <a:rPr lang="hu-HU" dirty="0" smtClean="0"/>
              <a:t>Csak ekkor mutatja a bérkülönbség a faktor árát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Górcső alatt: kiegészítő járandóság </a:t>
            </a:r>
            <a:r>
              <a:rPr lang="hu-HU" i="1" dirty="0" smtClean="0"/>
              <a:t>kontra</a:t>
            </a:r>
            <a:r>
              <a:rPr lang="hu-HU" dirty="0" smtClean="0"/>
              <a:t> bér</a:t>
            </a:r>
          </a:p>
          <a:p>
            <a:pPr lvl="1"/>
            <a:r>
              <a:rPr lang="hu-HU" dirty="0" smtClean="0"/>
              <a:t>Átváltás nem csak káros jószág és bér között van</a:t>
            </a:r>
          </a:p>
          <a:p>
            <a:pPr lvl="1"/>
            <a:r>
              <a:rPr lang="hu-HU" dirty="0" smtClean="0"/>
              <a:t>Abszolút pozitív, de bértől eltérő jószágra vonatkozóan is vannak preferenciái a munkavállalónak</a:t>
            </a:r>
          </a:p>
          <a:p>
            <a:pPr lvl="2"/>
            <a:r>
              <a:rPr lang="hu-HU" dirty="0" smtClean="0"/>
              <a:t>Természetbeni juttatás. Vásárlóértéke kisebb, kötött tranzakciós lehetőségek. Pl. önkéntes biztosítások, fizetett szabadság, utalványok.</a:t>
            </a:r>
          </a:p>
          <a:p>
            <a:pPr lvl="2"/>
            <a:r>
              <a:rPr lang="hu-HU" dirty="0" smtClean="0"/>
              <a:t>Halasztott javadalmazás. Időben késleltetve lehet felhasználni. Pl. nyugdíjalap befizetések átvállalása.</a:t>
            </a:r>
          </a:p>
          <a:p>
            <a:r>
              <a:rPr lang="hu-HU" dirty="0" smtClean="0"/>
              <a:t>Miért és hogyan érdemes átváltani?</a:t>
            </a:r>
          </a:p>
          <a:p>
            <a:pPr lvl="1"/>
            <a:r>
              <a:rPr lang="hu-HU" dirty="0" smtClean="0"/>
              <a:t>Munkavállaló részéről: preferenciák</a:t>
            </a:r>
          </a:p>
          <a:p>
            <a:pPr lvl="1"/>
            <a:r>
              <a:rPr lang="hu-HU" dirty="0" smtClean="0"/>
              <a:t>Munkaadó részéről: </a:t>
            </a:r>
            <a:r>
              <a:rPr lang="hu-HU" dirty="0" err="1" smtClean="0"/>
              <a:t>isoprofit</a:t>
            </a:r>
            <a:r>
              <a:rPr lang="hu-HU" dirty="0" smtClean="0"/>
              <a:t> (</a:t>
            </a:r>
            <a:r>
              <a:rPr lang="hu-HU" dirty="0" err="1" smtClean="0"/>
              <a:t>haszonizokvant</a:t>
            </a:r>
            <a:r>
              <a:rPr lang="hu-HU" dirty="0" smtClean="0"/>
              <a:t>) függvény</a:t>
            </a:r>
          </a:p>
          <a:p>
            <a:pPr lvl="2"/>
            <a:r>
              <a:rPr lang="hu-HU" dirty="0" smtClean="0"/>
              <a:t>Egységnyi meredekség, továbbá </a:t>
            </a:r>
            <a:r>
              <a:rPr lang="hu-HU" u="sng" dirty="0" smtClean="0"/>
              <a:t>lapos</a:t>
            </a:r>
            <a:r>
              <a:rPr lang="hu-HU" dirty="0" smtClean="0"/>
              <a:t> és </a:t>
            </a:r>
            <a:r>
              <a:rPr lang="hu-HU" u="sng" dirty="0" smtClean="0"/>
              <a:t>meredek</a:t>
            </a:r>
            <a:r>
              <a:rPr lang="hu-HU" dirty="0" smtClean="0"/>
              <a:t> görbe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Lényegi eleme az átváltásnak az </a:t>
            </a:r>
            <a:r>
              <a:rPr lang="hu-HU" u="sng" dirty="0" smtClean="0"/>
              <a:t>adókedvezmény</a:t>
            </a:r>
          </a:p>
          <a:p>
            <a:pPr lvl="1"/>
            <a:r>
              <a:rPr lang="hu-HU" dirty="0" smtClean="0"/>
              <a:t>Munkáltató ugyanakkora bruttó bérköltségű csomagba pakolhat csupán bért, vagy </a:t>
            </a:r>
            <a:r>
              <a:rPr lang="hu-HU" dirty="0" err="1" smtClean="0"/>
              <a:t>X-el</a:t>
            </a:r>
            <a:r>
              <a:rPr lang="hu-HU" dirty="0" smtClean="0"/>
              <a:t> kevesebb bért, de Y&gt;</a:t>
            </a:r>
            <a:r>
              <a:rPr lang="hu-HU" dirty="0" err="1" smtClean="0"/>
              <a:t>X-vel</a:t>
            </a:r>
            <a:r>
              <a:rPr lang="hu-HU" dirty="0" smtClean="0"/>
              <a:t> több pl. utalványt.</a:t>
            </a:r>
          </a:p>
          <a:p>
            <a:pPr lvl="1"/>
            <a:r>
              <a:rPr lang="hu-HU" dirty="0" smtClean="0"/>
              <a:t>Munkavállaló kérhet több utalványt, de cserébe kisebb nominális értékű, de fizetőképesebb, forgathatóbb pénzről kell lemondania.</a:t>
            </a:r>
          </a:p>
          <a:p>
            <a:r>
              <a:rPr lang="hu-HU" dirty="0" smtClean="0"/>
              <a:t>Vonatkozó diagramok a táblán!</a:t>
            </a:r>
          </a:p>
          <a:p>
            <a:pPr lvl="1"/>
            <a:r>
              <a:rPr lang="hu-HU" dirty="0" smtClean="0"/>
              <a:t>Lapos és meredek </a:t>
            </a:r>
            <a:r>
              <a:rPr lang="hu-HU" dirty="0" err="1" smtClean="0"/>
              <a:t>haszonizokvant</a:t>
            </a:r>
            <a:r>
              <a:rPr lang="hu-HU" dirty="0" smtClean="0"/>
              <a:t> görbék</a:t>
            </a:r>
          </a:p>
          <a:p>
            <a:pPr lvl="1"/>
            <a:r>
              <a:rPr lang="hu-HU" dirty="0" smtClean="0"/>
              <a:t>Különböző típusú dolgozók, különböző kívánalmak</a:t>
            </a:r>
          </a:p>
          <a:p>
            <a:pPr lvl="1"/>
            <a:r>
              <a:rPr lang="hu-HU" dirty="0" smtClean="0"/>
              <a:t>Másik helyében hogyan járna</a:t>
            </a:r>
          </a:p>
          <a:p>
            <a:r>
              <a:rPr lang="hu-HU" dirty="0" smtClean="0"/>
              <a:t>Eszköz statisztikai diszkriminációhoz</a:t>
            </a:r>
          </a:p>
          <a:p>
            <a:pPr lvl="1"/>
            <a:r>
              <a:rPr lang="hu-HU" dirty="0" smtClean="0"/>
              <a:t>Családtagokra kiterjeszthető biztosítások</a:t>
            </a:r>
          </a:p>
          <a:p>
            <a:pPr lvl="1"/>
            <a:r>
              <a:rPr lang="hu-HU" dirty="0" smtClean="0"/>
              <a:t>Gyermek tandíjtámogatása (pl. főiskolára)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segítő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901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Kiegyenlítő bérek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Modell bővítése a béren kívüli egyéb jellemzőkkel</a:t>
            </a:r>
          </a:p>
          <a:p>
            <a:pPr lvl="1"/>
            <a:r>
              <a:rPr lang="hu-HU" dirty="0" smtClean="0"/>
              <a:t>Munkavállaló: a munka anyagi és nem anyagi vonatkozású jellemzőit is értékeli</a:t>
            </a:r>
          </a:p>
          <a:p>
            <a:pPr lvl="1"/>
            <a:r>
              <a:rPr lang="hu-HU" dirty="0" smtClean="0"/>
              <a:t>Munkaadó: nem anyagi jellemzők szintjének változtatása költség -&gt; bérben megmutatkozik -&gt; átváltás</a:t>
            </a:r>
          </a:p>
          <a:p>
            <a:pPr lvl="1"/>
            <a:r>
              <a:rPr lang="hu-HU" dirty="0" smtClean="0"/>
              <a:t>Piac: tájékoztatás a megfelelő párosításhoz</a:t>
            </a:r>
          </a:p>
          <a:p>
            <a:r>
              <a:rPr lang="hu-HU" dirty="0" smtClean="0"/>
              <a:t>Egyéb jellemzők „béresítése”, beárazása</a:t>
            </a:r>
          </a:p>
          <a:p>
            <a:pPr lvl="1"/>
            <a:r>
              <a:rPr lang="hu-HU" dirty="0" smtClean="0"/>
              <a:t>Mennyibe kerül munkásnak az extra, mekkora béráldozatot kell hoznia?</a:t>
            </a:r>
          </a:p>
          <a:p>
            <a:pPr lvl="1"/>
            <a:r>
              <a:rPr lang="hu-HU" dirty="0" smtClean="0"/>
              <a:t>Mekkora költségáldozattal jár a munkavállaló kielégítése?</a:t>
            </a:r>
          </a:p>
          <a:p>
            <a:pPr lvl="1"/>
            <a:r>
              <a:rPr lang="hu-HU" dirty="0" smtClean="0"/>
              <a:t>Káros, nem pénzjellegű jószág elviselésére kiegyenlítő bért kell fizetni (</a:t>
            </a:r>
            <a:r>
              <a:rPr lang="hu-HU" dirty="0" err="1" smtClean="0"/>
              <a:t>c.p</a:t>
            </a:r>
            <a:r>
              <a:rPr lang="hu-HU" dirty="0" smtClean="0"/>
              <a:t>.)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Kiegyenlítő bérek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Nem feltétlenül alakul ki kiegyenlítő bérezés</a:t>
            </a:r>
          </a:p>
          <a:p>
            <a:pPr lvl="1"/>
            <a:r>
              <a:rPr lang="hu-HU" dirty="0" smtClean="0"/>
              <a:t>Béren kívüli jószágra vonatkozó preferenciák végletesen különböznek a munkavállalók között. Valaki az ülő munkát szereti, van aki a szabadban szeret dolgozni.</a:t>
            </a:r>
          </a:p>
          <a:p>
            <a:r>
              <a:rPr lang="hu-HU" dirty="0" smtClean="0"/>
              <a:t>Általánosan kellemetlen jószágok vizsgálata</a:t>
            </a:r>
          </a:p>
          <a:p>
            <a:pPr lvl="1"/>
            <a:r>
              <a:rPr lang="hu-HU" dirty="0" smtClean="0"/>
              <a:t>Zaj, kosz, baleseti kockázat, egészségre ártalmas anyagok, éjszakai munka, távoli munkahely, állásbizonytalanság, erkölcstelen elvárások, hosszú munkaidő, feszített munkarend</a:t>
            </a:r>
          </a:p>
          <a:p>
            <a:pPr lvl="1"/>
            <a:r>
              <a:rPr lang="hu-HU" dirty="0" smtClean="0"/>
              <a:t>Az ezekért fizetett többletbér a vállalatnak egyfajta büntetés, a munkásnak egyfajta kárpótlás, vagy jutalom. </a:t>
            </a:r>
            <a:r>
              <a:rPr lang="hu-HU" b="1" dirty="0" smtClean="0"/>
              <a:t>Határon </a:t>
            </a:r>
            <a:r>
              <a:rPr lang="hu-HU" b="1" smtClean="0"/>
              <a:t>lévők vizsgálata.</a:t>
            </a:r>
            <a:endParaRPr lang="hu-HU" b="1" dirty="0" smtClean="0"/>
          </a:p>
          <a:p>
            <a:pPr lvl="1"/>
            <a:r>
              <a:rPr lang="hu-HU" dirty="0" smtClean="0"/>
              <a:t>Így a kellemetlenség nem kötelezettség</a:t>
            </a:r>
          </a:p>
          <a:p>
            <a:r>
              <a:rPr lang="hu-HU" dirty="0" smtClean="0"/>
              <a:t>Elemzői kérdések</a:t>
            </a:r>
          </a:p>
          <a:p>
            <a:pPr lvl="1"/>
            <a:r>
              <a:rPr lang="hu-HU" dirty="0" smtClean="0"/>
              <a:t>Mennyibe kerül egy kicsit veszélyesebb üzem?</a:t>
            </a:r>
          </a:p>
          <a:p>
            <a:pPr lvl="1"/>
            <a:r>
              <a:rPr lang="hu-HU" dirty="0" smtClean="0"/>
              <a:t>Mik lesznek a piaci egyensúlyi bérek? Kik vannak a határon?</a:t>
            </a:r>
          </a:p>
          <a:p>
            <a:pPr lvl="1"/>
            <a:r>
              <a:rPr lang="hu-HU" dirty="0" smtClean="0"/>
              <a:t>Mik a következményei a szabályozói beavatkozásnak?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modell alapfeltevései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Minden munkavállaló a hasznosság és nem a bér maximalizálására törekszik</a:t>
            </a:r>
          </a:p>
          <a:p>
            <a:pPr lvl="1"/>
            <a:r>
              <a:rPr lang="hu-HU" dirty="0" smtClean="0"/>
              <a:t>A hasznosság bérből és egyéb nem bérjellegű juttatásból áll (zaj, tisztaság, nyugdíjbiztosítás)</a:t>
            </a:r>
          </a:p>
          <a:p>
            <a:r>
              <a:rPr lang="hu-HU" dirty="0" smtClean="0"/>
              <a:t>A dolgozók teljes mértékben tájékozottak az előző jószágok meglétéről és mennyiségéről</a:t>
            </a:r>
          </a:p>
          <a:p>
            <a:pPr lvl="1"/>
            <a:r>
              <a:rPr lang="hu-HU" dirty="0" smtClean="0"/>
              <a:t>Saját tapasztalatok, mások elbeszélései, hírek, tájékoztatás</a:t>
            </a:r>
          </a:p>
          <a:p>
            <a:r>
              <a:rPr lang="hu-HU" dirty="0" smtClean="0"/>
              <a:t>A munkavállalók mobilak</a:t>
            </a:r>
          </a:p>
          <a:p>
            <a:pPr lvl="1"/>
            <a:r>
              <a:rPr lang="hu-HU" dirty="0" smtClean="0"/>
              <a:t>Lehetőségük van munkahelyet választani és később esetlegesen változtatni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Hedonikus</a:t>
            </a:r>
            <a:r>
              <a:rPr lang="hu-HU" dirty="0" smtClean="0"/>
              <a:t> árazás</a:t>
            </a:r>
          </a:p>
          <a:p>
            <a:pPr lvl="1"/>
            <a:r>
              <a:rPr lang="hu-HU" dirty="0" smtClean="0"/>
              <a:t>A munkahely értéke a különböző jellemzői értékének összege. Meg tudjuk-e mérni a jellemzők árát külön-külön?</a:t>
            </a:r>
          </a:p>
          <a:p>
            <a:r>
              <a:rPr lang="hu-HU" dirty="0" smtClean="0"/>
              <a:t>Górcső alatt: egészségre káros vegyszer </a:t>
            </a:r>
            <a:r>
              <a:rPr lang="hu-HU" i="1" dirty="0" smtClean="0"/>
              <a:t>kontra</a:t>
            </a:r>
            <a:r>
              <a:rPr lang="hu-HU" dirty="0" smtClean="0"/>
              <a:t> bér</a:t>
            </a:r>
          </a:p>
          <a:p>
            <a:r>
              <a:rPr lang="hu-HU" dirty="0" smtClean="0"/>
              <a:t>Munkavállalók</a:t>
            </a:r>
          </a:p>
          <a:p>
            <a:pPr lvl="1"/>
            <a:r>
              <a:rPr lang="hu-HU" dirty="0" smtClean="0"/>
              <a:t>Preferenciák különböznek, hasznosságmaximálás</a:t>
            </a:r>
          </a:p>
          <a:p>
            <a:pPr lvl="1"/>
            <a:r>
              <a:rPr lang="hu-HU" dirty="0" smtClean="0"/>
              <a:t>Kevesebb káros vegyszer -&gt; hasznosság nő</a:t>
            </a:r>
          </a:p>
          <a:p>
            <a:r>
              <a:rPr lang="hu-HU" dirty="0" smtClean="0"/>
              <a:t>Munkaadó</a:t>
            </a:r>
          </a:p>
          <a:p>
            <a:pPr lvl="1"/>
            <a:r>
              <a:rPr lang="hu-HU" dirty="0" smtClean="0"/>
              <a:t>Piaci verseny, zéró profit, profitmaximalizálás</a:t>
            </a:r>
          </a:p>
          <a:p>
            <a:pPr lvl="1"/>
            <a:r>
              <a:rPr lang="hu-HU" dirty="0" smtClean="0"/>
              <a:t>Kevesebb káros vegyszer -&gt; költség nő</a:t>
            </a:r>
          </a:p>
          <a:p>
            <a:pPr lvl="1"/>
            <a:r>
              <a:rPr lang="hu-HU" dirty="0" smtClean="0"/>
              <a:t>Vállalatok különböző költségek mellett képesek a káros vegyszer mennyiségét igazítani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 grafikusan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munkavállaló; közömbösségi görbék</a:t>
            </a:r>
            <a:endParaRPr lang="hu-H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980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 grafikusan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munkaadó; </a:t>
            </a:r>
            <a:r>
              <a:rPr lang="hu-HU" dirty="0" err="1" smtClean="0"/>
              <a:t>isoprofit</a:t>
            </a:r>
            <a:r>
              <a:rPr lang="hu-HU" dirty="0" smtClean="0"/>
              <a:t>, </a:t>
            </a:r>
            <a:r>
              <a:rPr lang="hu-HU" dirty="0" err="1" smtClean="0"/>
              <a:t>nyereségizokvant</a:t>
            </a:r>
            <a:r>
              <a:rPr lang="hu-HU" dirty="0" smtClean="0"/>
              <a:t> görbék</a:t>
            </a:r>
            <a:endParaRPr lang="hu-H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820891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 - párosítás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munkaadó és –vállaló egymásra találása</a:t>
            </a:r>
            <a:endParaRPr lang="hu-H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875" y="1412776"/>
            <a:ext cx="8180581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zabadkézi sokszög 5"/>
          <p:cNvSpPr/>
          <p:nvPr/>
        </p:nvSpPr>
        <p:spPr>
          <a:xfrm>
            <a:off x="2351314" y="2996952"/>
            <a:ext cx="2756263" cy="1867988"/>
          </a:xfrm>
          <a:custGeom>
            <a:avLst/>
            <a:gdLst>
              <a:gd name="connsiteX0" fmla="*/ 0 w 2756263"/>
              <a:gd name="connsiteY0" fmla="*/ 1867988 h 1867988"/>
              <a:gd name="connsiteX1" fmla="*/ 2756263 w 2756263"/>
              <a:gd name="connsiteY1" fmla="*/ 0 h 1867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56263" h="1867988">
                <a:moveTo>
                  <a:pt x="0" y="1867988"/>
                </a:moveTo>
                <a:cubicBezTo>
                  <a:pt x="1133203" y="1504405"/>
                  <a:pt x="2266406" y="1140823"/>
                  <a:pt x="2756263" y="0"/>
                </a:cubicBez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abadkézi sokszög 7"/>
          <p:cNvSpPr/>
          <p:nvPr/>
        </p:nvSpPr>
        <p:spPr>
          <a:xfrm>
            <a:off x="4036423" y="2348880"/>
            <a:ext cx="3396343" cy="1306286"/>
          </a:xfrm>
          <a:custGeom>
            <a:avLst/>
            <a:gdLst>
              <a:gd name="connsiteX0" fmla="*/ 0 w 3396343"/>
              <a:gd name="connsiteY0" fmla="*/ 1306286 h 1306286"/>
              <a:gd name="connsiteX1" fmla="*/ 3396343 w 3396343"/>
              <a:gd name="connsiteY1" fmla="*/ 0 h 130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96343" h="1306286">
                <a:moveTo>
                  <a:pt x="0" y="1306286"/>
                </a:moveTo>
                <a:cubicBezTo>
                  <a:pt x="1246414" y="1114697"/>
                  <a:pt x="2492829" y="923109"/>
                  <a:pt x="3396343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Szabadkézi sokszög 10"/>
          <p:cNvSpPr/>
          <p:nvPr/>
        </p:nvSpPr>
        <p:spPr>
          <a:xfrm>
            <a:off x="3238500" y="2705100"/>
            <a:ext cx="5010150" cy="1676400"/>
          </a:xfrm>
          <a:custGeom>
            <a:avLst/>
            <a:gdLst>
              <a:gd name="connsiteX0" fmla="*/ 0 w 5010150"/>
              <a:gd name="connsiteY0" fmla="*/ 1676400 h 1676400"/>
              <a:gd name="connsiteX1" fmla="*/ 5010150 w 5010150"/>
              <a:gd name="connsiteY1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010150" h="1676400">
                <a:moveTo>
                  <a:pt x="0" y="1676400"/>
                </a:moveTo>
                <a:cubicBezTo>
                  <a:pt x="2079625" y="1560512"/>
                  <a:pt x="4159250" y="1444625"/>
                  <a:pt x="5010150" y="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zabadkézi sokszög 12"/>
          <p:cNvSpPr/>
          <p:nvPr/>
        </p:nvSpPr>
        <p:spPr>
          <a:xfrm>
            <a:off x="2334126" y="2839453"/>
            <a:ext cx="4018548" cy="2382252"/>
          </a:xfrm>
          <a:custGeom>
            <a:avLst/>
            <a:gdLst>
              <a:gd name="connsiteX0" fmla="*/ 0 w 4018548"/>
              <a:gd name="connsiteY0" fmla="*/ 2382252 h 2382252"/>
              <a:gd name="connsiteX1" fmla="*/ 4018548 w 4018548"/>
              <a:gd name="connsiteY1" fmla="*/ 0 h 2382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18548" h="2382252">
                <a:moveTo>
                  <a:pt x="0" y="2382252"/>
                </a:moveTo>
                <a:cubicBezTo>
                  <a:pt x="1704474" y="2169694"/>
                  <a:pt x="3408948" y="1957137"/>
                  <a:pt x="4018548" y="0"/>
                </a:cubicBezTo>
              </a:path>
            </a:pathLst>
          </a:cu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Ellipszis 4"/>
          <p:cNvSpPr/>
          <p:nvPr/>
        </p:nvSpPr>
        <p:spPr>
          <a:xfrm>
            <a:off x="6084168" y="2996952"/>
            <a:ext cx="285694" cy="288032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Ellipszis 9"/>
          <p:cNvSpPr/>
          <p:nvPr/>
        </p:nvSpPr>
        <p:spPr>
          <a:xfrm>
            <a:off x="3623772" y="4194157"/>
            <a:ext cx="285694" cy="28803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Hedonista bérelmélet – </a:t>
            </a:r>
            <a:r>
              <a:rPr lang="hu-HU" dirty="0" err="1" smtClean="0"/>
              <a:t>aggregált</a:t>
            </a:r>
            <a:r>
              <a:rPr lang="hu-HU" dirty="0" smtClean="0"/>
              <a:t> szinten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ajánlati görbe (táblán)</a:t>
            </a:r>
          </a:p>
          <a:p>
            <a:pPr lvl="1"/>
            <a:r>
              <a:rPr lang="hu-HU" dirty="0" smtClean="0"/>
              <a:t>Megmutatja, hogy munkakínálati oldalon milyen lehetőségek vannak, mennyibe kerül a kockázat-csökkentés</a:t>
            </a:r>
          </a:p>
          <a:p>
            <a:pPr lvl="1"/>
            <a:r>
              <a:rPr lang="hu-HU" dirty="0" smtClean="0"/>
              <a:t>Potenciális ajánlatok</a:t>
            </a:r>
          </a:p>
          <a:p>
            <a:pPr lvl="1"/>
            <a:r>
              <a:rPr lang="hu-HU" dirty="0" smtClean="0"/>
              <a:t>Elegendően sok cég sima ajánlati görbét eredményez</a:t>
            </a:r>
          </a:p>
          <a:p>
            <a:pPr lvl="1"/>
            <a:r>
              <a:rPr lang="hu-HU" dirty="0" smtClean="0"/>
              <a:t>Szépen mutatja az összefüggést piaci szinten is – a magasabb káros jószág magasabb bérekkel párosul</a:t>
            </a:r>
          </a:p>
          <a:p>
            <a:r>
              <a:rPr lang="hu-HU" dirty="0" smtClean="0"/>
              <a:t>Egyéni keresleti görbe</a:t>
            </a:r>
          </a:p>
          <a:p>
            <a:pPr lvl="1"/>
            <a:r>
              <a:rPr lang="hu-HU" dirty="0" smtClean="0"/>
              <a:t>Egyéni preferencia beszerkesztése kijelöli az alkupontot</a:t>
            </a:r>
          </a:p>
          <a:p>
            <a:pPr lvl="1"/>
            <a:r>
              <a:rPr lang="hu-HU" dirty="0" smtClean="0"/>
              <a:t>Megmutatja, hogy melyik cégnél fog elhelyezkedni</a:t>
            </a:r>
          </a:p>
          <a:p>
            <a:pPr lvl="1"/>
            <a:r>
              <a:rPr lang="hu-HU" dirty="0" smtClean="0"/>
              <a:t>Mobilitás és tájokozottság továbbra is fontos feltevések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751</Words>
  <Application>Microsoft Office PowerPoint</Application>
  <PresentationFormat>Diavetítés a képernyőre (4:3 oldalarány)</PresentationFormat>
  <Paragraphs>103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Office-téma</vt:lpstr>
      <vt:lpstr>PowerPoint-bemutató</vt:lpstr>
      <vt:lpstr>Kiegyenlítő bérek</vt:lpstr>
      <vt:lpstr>Kiegyenlítő bérek</vt:lpstr>
      <vt:lpstr>A modell alapfeltevései</vt:lpstr>
      <vt:lpstr>Hedonista bérelmélet</vt:lpstr>
      <vt:lpstr>Hedonista bérelmélet grafikusan</vt:lpstr>
      <vt:lpstr>Hedonista bérelmélet grafikusan</vt:lpstr>
      <vt:lpstr>Hedonista bérelmélet - párosítás</vt:lpstr>
      <vt:lpstr>Hedonista bérelmélet – aggregált szinten</vt:lpstr>
      <vt:lpstr>Szabályozói beavatkozás</vt:lpstr>
      <vt:lpstr>Szabályozói beavatkozás</vt:lpstr>
      <vt:lpstr>Szabályozói beavatkozás</vt:lpstr>
      <vt:lpstr>Szabályozói beavatkozás</vt:lpstr>
      <vt:lpstr>Szabályozói beavatkozás</vt:lpstr>
      <vt:lpstr>Hedonista bérelmélet</vt:lpstr>
      <vt:lpstr>Hedonista bérelmélet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288</cp:revision>
  <dcterms:created xsi:type="dcterms:W3CDTF">2014-09-10T08:43:05Z</dcterms:created>
  <dcterms:modified xsi:type="dcterms:W3CDTF">2019-11-30T07:25:22Z</dcterms:modified>
</cp:coreProperties>
</file>